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3" r:id="rId2"/>
  </p:sldMasterIdLst>
  <p:notesMasterIdLst>
    <p:notesMasterId r:id="rId12"/>
  </p:notesMasterIdLst>
  <p:handoutMasterIdLst>
    <p:handoutMasterId r:id="rId13"/>
  </p:handoutMasterIdLst>
  <p:sldIdLst>
    <p:sldId id="353" r:id="rId3"/>
    <p:sldId id="335" r:id="rId4"/>
    <p:sldId id="336" r:id="rId5"/>
    <p:sldId id="340" r:id="rId6"/>
    <p:sldId id="346" r:id="rId7"/>
    <p:sldId id="321" r:id="rId8"/>
    <p:sldId id="345" r:id="rId9"/>
    <p:sldId id="355" r:id="rId10"/>
    <p:sldId id="356" r:id="rId11"/>
  </p:sldIdLst>
  <p:sldSz cx="9144000" cy="6858000" type="screen4x3"/>
  <p:notesSz cx="6669088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CFCEE4"/>
    <a:srgbClr val="012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94660"/>
  </p:normalViewPr>
  <p:slideViewPr>
    <p:cSldViewPr showGuides="1">
      <p:cViewPr>
        <p:scale>
          <a:sx n="100" d="100"/>
          <a:sy n="100" d="100"/>
        </p:scale>
        <p:origin x="-216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36" y="-102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dirty="0"/>
              <a:t>Prüfungserfolg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Azubis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</c:dPt>
          <c:dLbls>
            <c:numFmt formatCode="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bestanden</c:v>
                </c:pt>
                <c:pt idx="1">
                  <c:v>nicht bestanden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27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Prüfungserfolg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Azubis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</c:dPt>
          <c:dLbls>
            <c:numFmt formatCode="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bestanden</c:v>
                </c:pt>
                <c:pt idx="1">
                  <c:v>nicht bestanden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248</c:v>
                </c:pt>
                <c:pt idx="1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de-DE" sz="1600" dirty="0"/>
              <a:t>Gesamtnotenübersicht der Abschlussprüfung </a:t>
            </a:r>
            <a:r>
              <a:rPr lang="de-DE" sz="1600" dirty="0" smtClean="0"/>
              <a:t>2019/II</a:t>
            </a:r>
            <a:endParaRPr lang="de-DE" sz="1600" dirty="0"/>
          </a:p>
        </c:rich>
      </c:tx>
      <c:layout>
        <c:manualLayout>
          <c:xMode val="edge"/>
          <c:yMode val="edge"/>
          <c:x val="0.16487455197132617"/>
          <c:y val="1.87165775401069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7562724014336917"/>
          <c:y val="0.24064171122994651"/>
          <c:w val="0.79211469534050183"/>
          <c:h val="0.58021390374331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Noten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1.0642564746771728E-2"/>
                  <c:y val="9.97837347672789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978067185201735E-3"/>
                  <c:y val="3.15489311241604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691278014625304E-3"/>
                  <c:y val="4.9832820028512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0300919323253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Sheet1!$B$1:$G$1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6"/>
                <c:pt idx="0">
                  <c:v>7</c:v>
                </c:pt>
                <c:pt idx="1">
                  <c:v>66</c:v>
                </c:pt>
                <c:pt idx="2">
                  <c:v>115</c:v>
                </c:pt>
                <c:pt idx="3">
                  <c:v>63</c:v>
                </c:pt>
                <c:pt idx="4">
                  <c:v>17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339200"/>
        <c:axId val="48367104"/>
      </c:barChart>
      <c:catAx>
        <c:axId val="48339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de-DE"/>
                  <a:t>Gesamtnote</a:t>
                </a:r>
              </a:p>
            </c:rich>
          </c:tx>
          <c:layout>
            <c:manualLayout>
              <c:xMode val="edge"/>
              <c:yMode val="edge"/>
              <c:x val="0.41218637992831542"/>
              <c:y val="0.88770053475935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48367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6710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4833920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Cambria"/>
          <a:ea typeface="Cambria"/>
          <a:cs typeface="Cambria"/>
        </a:defRPr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sz="1800" dirty="0"/>
              <a:t>Prüfungserfolg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Azubis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</c:dPt>
          <c:dLbls>
            <c:numFmt formatCode="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bestanden</c:v>
                </c:pt>
                <c:pt idx="1">
                  <c:v>nicht bestanden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37</c:v>
                </c:pt>
                <c:pt idx="1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889835" cy="495692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95" y="2"/>
            <a:ext cx="2889835" cy="495692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C347AE2-39D0-4B1D-87E6-8B7EF095B3BD}" type="datetimeFigureOut">
              <a:rPr lang="de-DE" smtClean="0"/>
              <a:t>29.01.2020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29336"/>
            <a:ext cx="2889835" cy="497290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95" y="9429336"/>
            <a:ext cx="2889835" cy="497290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D5F9EE72-107E-4541-8008-01B8C830DE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157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889938" cy="496411"/>
          </a:xfrm>
          <a:prstGeom prst="rect">
            <a:avLst/>
          </a:prstGeom>
        </p:spPr>
        <p:txBody>
          <a:bodyPr vert="horz" lIns="95481" tIns="47741" rIns="95481" bIns="4774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10" y="5"/>
            <a:ext cx="2889938" cy="496411"/>
          </a:xfrm>
          <a:prstGeom prst="rect">
            <a:avLst/>
          </a:prstGeom>
        </p:spPr>
        <p:txBody>
          <a:bodyPr vert="horz" lIns="95481" tIns="47741" rIns="95481" bIns="47741" rtlCol="0"/>
          <a:lstStyle>
            <a:lvl1pPr algn="r">
              <a:defRPr sz="1200"/>
            </a:lvl1pPr>
          </a:lstStyle>
          <a:p>
            <a:fld id="{73594708-DB22-4810-A857-25D205403F71}" type="datetimeFigureOut">
              <a:rPr lang="de-DE" smtClean="0"/>
              <a:t>29.01.2020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81" tIns="47741" rIns="95481" bIns="4774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909"/>
            <a:ext cx="5335270" cy="4467701"/>
          </a:xfrm>
          <a:prstGeom prst="rect">
            <a:avLst/>
          </a:prstGeom>
        </p:spPr>
        <p:txBody>
          <a:bodyPr vert="horz" lIns="95481" tIns="47741" rIns="95481" bIns="47741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094"/>
            <a:ext cx="2889938" cy="496411"/>
          </a:xfrm>
          <a:prstGeom prst="rect">
            <a:avLst/>
          </a:prstGeom>
        </p:spPr>
        <p:txBody>
          <a:bodyPr vert="horz" lIns="95481" tIns="47741" rIns="95481" bIns="4774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10" y="9430094"/>
            <a:ext cx="2889938" cy="496411"/>
          </a:xfrm>
          <a:prstGeom prst="rect">
            <a:avLst/>
          </a:prstGeom>
        </p:spPr>
        <p:txBody>
          <a:bodyPr vert="horz" lIns="95481" tIns="47741" rIns="95481" bIns="47741" rtlCol="0" anchor="b"/>
          <a:lstStyle>
            <a:lvl1pPr algn="r">
              <a:defRPr sz="1200"/>
            </a:lvl1pPr>
          </a:lstStyle>
          <a:p>
            <a:fld id="{E84B5E96-9C21-4442-BE52-E8CD962A65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629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B5E96-9C21-4442-BE52-E8CD962A658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454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B5E96-9C21-4442-BE52-E8CD962A658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454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B5E96-9C21-4442-BE52-E8CD962A658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454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B5E96-9C21-4442-BE52-E8CD962A6588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54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B5E96-9C21-4442-BE52-E8CD962A658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910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B5E96-9C21-4442-BE52-E8CD962A658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910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B5E96-9C21-4442-BE52-E8CD962A6588}" type="slidenum">
              <a:rPr lang="de-DE" smtClean="0">
                <a:solidFill>
                  <a:prstClr val="black"/>
                </a:solidFill>
              </a:rPr>
              <a:pPr/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54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B5E96-9C21-4442-BE52-E8CD962A6588}" type="slidenum">
              <a:rPr lang="de-DE" smtClean="0">
                <a:solidFill>
                  <a:prstClr val="black"/>
                </a:solidFill>
              </a:rPr>
              <a:pPr/>
              <a:t>9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54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08883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F056-2900-4C7F-AA6E-141DAC4A1B1E}" type="datetime1">
              <a:rPr lang="de-DE" smtClean="0"/>
              <a:t>29.01.2020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3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91C-1E66-4688-9365-3742A2AC6048}" type="datetime1">
              <a:rPr lang="de-DE" smtClean="0"/>
              <a:t>29.01.2020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342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628800"/>
            <a:ext cx="2057400" cy="449736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28800"/>
            <a:ext cx="6019800" cy="449736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76AB-21DB-4772-9AAF-78C8D5641644}" type="datetime1">
              <a:rPr lang="de-DE" smtClean="0"/>
              <a:t>29.01.2020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743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altLang="de-DE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altLang="de-DE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3065643 w 4917"/>
                <a:gd name="T3" fmla="*/ 0 h 1000"/>
                <a:gd name="T4" fmla="*/ 3413558 w 4917"/>
                <a:gd name="T5" fmla="*/ 70846 h 1000"/>
                <a:gd name="T6" fmla="*/ 3066398 w 4917"/>
                <a:gd name="T7" fmla="*/ 141455 h 1000"/>
                <a:gd name="T8" fmla="*/ 0 w 4917"/>
                <a:gd name="T9" fmla="*/ 141455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252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252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2AE4E-F89C-48B4-AF6B-4D6DC8C6565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628163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8E19F-7F3E-43A6-A51C-9E034032CB15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22678"/>
      </p:ext>
    </p:extLst>
  </p:cSld>
  <p:clrMapOvr>
    <a:masterClrMapping/>
  </p:clrMapOvr>
  <p:transition spd="med">
    <p:whee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5C892-804A-4C03-A56F-66BCA40FE3B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274696"/>
      </p:ext>
    </p:extLst>
  </p:cSld>
  <p:clrMapOvr>
    <a:masterClrMapping/>
  </p:clrMapOvr>
  <p:transition spd="med">
    <p:whee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D098B-D438-4A5A-8AA5-90005F72BE75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15903"/>
      </p:ext>
    </p:extLst>
  </p:cSld>
  <p:clrMapOvr>
    <a:masterClrMapping/>
  </p:clrMapOvr>
  <p:transition spd="med">
    <p:whee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176A4-9BA1-48C5-9327-C5C90448D80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10201"/>
      </p:ext>
    </p:extLst>
  </p:cSld>
  <p:clrMapOvr>
    <a:masterClrMapping/>
  </p:clrMapOvr>
  <p:transition spd="med">
    <p:whee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95274-2091-4101-A0A5-610D24DFC100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29424"/>
      </p:ext>
    </p:extLst>
  </p:cSld>
  <p:clrMapOvr>
    <a:masterClrMapping/>
  </p:clrMapOvr>
  <p:transition spd="med">
    <p:whee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04F5B-ECD2-411F-A56A-0340701B5105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30600"/>
      </p:ext>
    </p:extLst>
  </p:cSld>
  <p:clrMapOvr>
    <a:masterClrMapping/>
  </p:clrMapOvr>
  <p:transition spd="med">
    <p:whee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5568C-EAE7-4E7B-BFAD-A9E2277F67C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54908"/>
      </p:ext>
    </p:extLst>
  </p:cSld>
  <p:clrMapOvr>
    <a:masterClrMapping/>
  </p:clrMapOvr>
  <p:transition spd="med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F2E2-659A-49EE-9F40-F8A0B02541FF}" type="datetime1">
              <a:rPr lang="de-DE" smtClean="0"/>
              <a:t>29.01.2020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88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FDA6B-711E-4A18-9150-1F351D5CDDB4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624588"/>
      </p:ext>
    </p:extLst>
  </p:cSld>
  <p:clrMapOvr>
    <a:masterClrMapping/>
  </p:clrMapOvr>
  <p:transition spd="med">
    <p:whee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24CF7-4F96-41C1-BA36-5DC9C72D15F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271908"/>
      </p:ext>
    </p:extLst>
  </p:cSld>
  <p:clrMapOvr>
    <a:masterClrMapping/>
  </p:clrMapOvr>
  <p:transition spd="med">
    <p:whee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EBB3C-2BF5-4702-9E2D-DD8BCDC27C9C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182934"/>
      </p:ext>
    </p:extLst>
  </p:cSld>
  <p:clrMapOvr>
    <a:masterClrMapping/>
  </p:clrMapOvr>
  <p:transition spd="med">
    <p:whee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3886200" cy="2133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86200" cy="2133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609600" y="3886200"/>
            <a:ext cx="3886200" cy="2133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8200" y="3886200"/>
            <a:ext cx="3886200" cy="2133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6CF0B-0653-44B1-918E-802C2636C5B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814181"/>
      </p:ext>
    </p:extLst>
  </p:cSld>
  <p:clrMapOvr>
    <a:masterClrMapping/>
  </p:clrMapOvr>
  <p:transition spd="med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B741-8F98-4160-90E4-58302F248657}" type="datetime1">
              <a:rPr lang="de-DE" smtClean="0"/>
              <a:t>29.01.2020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789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D85D-0E22-477D-84E8-0504C90029A8}" type="datetime1">
              <a:rPr lang="de-DE" smtClean="0"/>
              <a:t>29.01.2020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805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6E7D-5475-46C2-9B18-579F42BA623B}" type="datetime1">
              <a:rPr lang="de-DE" smtClean="0"/>
              <a:t>29.01.2020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0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8377-C854-48F3-BFA8-620A30FD70A7}" type="datetime1">
              <a:rPr lang="de-DE" smtClean="0"/>
              <a:t>29.01.2020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533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CCCB-55CD-4DD3-AD9D-1984C8EB4515}" type="datetime1">
              <a:rPr lang="de-DE" smtClean="0"/>
              <a:t>29.01.2020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125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5554958" cy="9957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5693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556792"/>
            <a:ext cx="3008313" cy="45693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4453-785D-4FC0-8797-944BDB3A6185}" type="datetime1">
              <a:rPr lang="de-DE" smtClean="0"/>
              <a:t>29.01.2020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963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96136" y="1628800"/>
            <a:ext cx="3096344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1520" y="16288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796136" y="2492896"/>
            <a:ext cx="3096344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4E6-BC99-4A85-AB8C-A9545CCE7DA5}" type="datetime1">
              <a:rPr lang="de-DE" smtClean="0"/>
              <a:t>29.01.2020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E7A3-1529-4054-A02C-8D14F9AD65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45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1349157"/>
            <a:ext cx="9144000" cy="5508843"/>
          </a:xfrm>
          <a:prstGeom prst="rect">
            <a:avLst/>
          </a:prstGeom>
          <a:gradFill flip="none" rotWithShape="1">
            <a:gsLst>
              <a:gs pos="0">
                <a:srgbClr val="012169">
                  <a:tint val="44500"/>
                  <a:satMod val="160000"/>
                </a:srgbClr>
              </a:gs>
              <a:gs pos="26000">
                <a:srgbClr val="D2D3DD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88000"/>
            <a:ext cx="5554960" cy="980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0E7FEE-EBDC-4282-ACC3-5B6A3DDE75B1}" type="datetime1">
              <a:rPr lang="de-DE" smtClean="0"/>
              <a:t>29.01.2020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86E7A3-1529-4054-A02C-8D14F9AD655B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74601"/>
            <a:ext cx="2162400" cy="612000"/>
          </a:xfrm>
          <a:prstGeom prst="rect">
            <a:avLst/>
          </a:prstGeom>
        </p:spPr>
      </p:pic>
      <p:cxnSp>
        <p:nvCxnSpPr>
          <p:cNvPr id="9" name="Gerade Verbindung 8"/>
          <p:cNvCxnSpPr/>
          <p:nvPr/>
        </p:nvCxnSpPr>
        <p:spPr>
          <a:xfrm>
            <a:off x="0" y="1349157"/>
            <a:ext cx="9144000" cy="0"/>
          </a:xfrm>
          <a:prstGeom prst="line">
            <a:avLst/>
          </a:prstGeom>
          <a:ln w="38100">
            <a:solidFill>
              <a:srgbClr val="0121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74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altLang="de-DE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5 w 7000"/>
                <a:gd name="T3" fmla="*/ 0 h 1000"/>
                <a:gd name="T4" fmla="*/ 5 w 7000"/>
                <a:gd name="T5" fmla="*/ 2 h 1000"/>
                <a:gd name="T6" fmla="*/ 5 w 7000"/>
                <a:gd name="T7" fmla="*/ 2 h 1000"/>
                <a:gd name="T8" fmla="*/ 0 w 7000"/>
                <a:gd name="T9" fmla="*/ 2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2426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2426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2426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2426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9E2859-C424-49B2-9222-F8E4CEB5B178}" type="slidenum">
              <a:rPr lang="de-DE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11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4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4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4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4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4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4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4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4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4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4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4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4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4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4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4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2" grpId="0"/>
      <p:bldP spid="224263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42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242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242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2426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42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242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242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2426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42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242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242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2426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42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242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242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2426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42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2242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242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22426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4.x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844675"/>
            <a:ext cx="7921625" cy="647700"/>
          </a:xfrm>
        </p:spPr>
        <p:txBody>
          <a:bodyPr/>
          <a:lstStyle/>
          <a:p>
            <a:pPr eaLnBrk="1" hangingPunct="1"/>
            <a:r>
              <a:rPr lang="de-DE" altLang="de-DE" sz="3600" b="1" dirty="0"/>
              <a:t>Bericht der </a:t>
            </a:r>
            <a:r>
              <a:rPr lang="de-DE" altLang="de-DE" sz="3600" b="1"/>
              <a:t>Abteilung </a:t>
            </a:r>
            <a:r>
              <a:rPr lang="de-DE" altLang="de-DE" sz="3600" b="1" smtClean="0"/>
              <a:t>XI</a:t>
            </a:r>
            <a:endParaRPr lang="de-DE" altLang="de-DE" sz="36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16463" y="3429000"/>
            <a:ext cx="2735262" cy="1438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de-DE" altLang="de-DE" dirty="0" smtClean="0">
              <a:latin typeface="Georgi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de-DE" sz="6000" b="1" dirty="0" smtClean="0"/>
              <a:t>2019</a:t>
            </a:r>
          </a:p>
          <a:p>
            <a:pPr eaLnBrk="1" hangingPunct="1">
              <a:lnSpc>
                <a:spcPct val="80000"/>
              </a:lnSpc>
            </a:pPr>
            <a:endParaRPr lang="de-DE" altLang="de-DE" dirty="0" smtClean="0"/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588125" y="3357563"/>
            <a:ext cx="172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1400" dirty="0" smtClean="0">
                <a:solidFill>
                  <a:srgbClr val="000000"/>
                </a:solidFill>
              </a:rPr>
              <a:t>Stand: 01.01.2020</a:t>
            </a:r>
          </a:p>
        </p:txBody>
      </p:sp>
    </p:spTree>
    <p:extLst>
      <p:ext uri="{BB962C8B-B14F-4D97-AF65-F5344CB8AC3E}">
        <p14:creationId xmlns:p14="http://schemas.microsoft.com/office/powerpoint/2010/main" val="428497197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Bestandsveränderungen der</a:t>
            </a:r>
            <a:br>
              <a:rPr lang="de-DE" sz="2400" dirty="0"/>
            </a:br>
            <a:r>
              <a:rPr lang="de-DE" sz="2400" dirty="0"/>
              <a:t>Ausbildungsverhältnisse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04448" y="6394732"/>
            <a:ext cx="261392" cy="365125"/>
          </a:xfrm>
        </p:spPr>
        <p:txBody>
          <a:bodyPr/>
          <a:lstStyle/>
          <a:p>
            <a:fld id="{8786E7A3-1529-4054-A02C-8D14F9AD655B}" type="slidenum">
              <a:rPr lang="de-DE" sz="800" smtClean="0"/>
              <a:t>2</a:t>
            </a:fld>
            <a:endParaRPr lang="de-DE" sz="800" dirty="0"/>
          </a:p>
        </p:txBody>
      </p:sp>
      <p:sp>
        <p:nvSpPr>
          <p:cNvPr id="6" name="Textfeld 5"/>
          <p:cNvSpPr txBox="1"/>
          <p:nvPr/>
        </p:nvSpPr>
        <p:spPr>
          <a:xfrm>
            <a:off x="167755" y="6478253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Stand: 01.01.2020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820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780" y="1916832"/>
            <a:ext cx="6000750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846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Vorzeitige und endgültige Beendigung</a:t>
            </a:r>
            <a:br>
              <a:rPr lang="de-DE" sz="2400" dirty="0"/>
            </a:br>
            <a:r>
              <a:rPr lang="de-DE" sz="2400" dirty="0"/>
              <a:t>von Ausbildungsverhältnissen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065215"/>
              </p:ext>
            </p:extLst>
          </p:nvPr>
        </p:nvGraphicFramePr>
        <p:xfrm>
          <a:off x="467544" y="2276872"/>
          <a:ext cx="8280920" cy="2232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/>
                <a:gridCol w="1944216"/>
              </a:tblGrid>
              <a:tr h="647890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Beendigung</a:t>
                      </a:r>
                      <a:endParaRPr lang="de-D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01.01.2020 </a:t>
                      </a:r>
                      <a:endParaRPr lang="de-D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8789">
                <a:tc>
                  <a:txBody>
                    <a:bodyPr/>
                    <a:lstStyle/>
                    <a:p>
                      <a:r>
                        <a:rPr lang="de-DE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 Ausbildungsbeginn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78789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der Probezeit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26779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 gegenseitigen Einvernehmen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76456" y="6390431"/>
            <a:ext cx="226368" cy="340148"/>
          </a:xfrm>
        </p:spPr>
        <p:txBody>
          <a:bodyPr/>
          <a:lstStyle/>
          <a:p>
            <a:fld id="{8786E7A3-1529-4054-A02C-8D14F9AD655B}" type="slidenum">
              <a:rPr lang="de-DE" sz="800" smtClean="0"/>
              <a:t>3</a:t>
            </a:fld>
            <a:endParaRPr lang="de-DE" sz="800"/>
          </a:p>
        </p:txBody>
      </p:sp>
      <p:sp>
        <p:nvSpPr>
          <p:cNvPr id="7" name="Textfeld 6"/>
          <p:cNvSpPr txBox="1"/>
          <p:nvPr/>
        </p:nvSpPr>
        <p:spPr>
          <a:xfrm>
            <a:off x="167755" y="6478253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Stand: 01.01.2020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1112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88000"/>
            <a:ext cx="5554960" cy="692728"/>
          </a:xfrm>
        </p:spPr>
        <p:txBody>
          <a:bodyPr>
            <a:normAutofit fontScale="90000"/>
          </a:bodyPr>
          <a:lstStyle/>
          <a:p>
            <a:r>
              <a:rPr lang="de-DE" sz="2700" dirty="0" smtClean="0"/>
              <a:t>Umfrageergebnisse</a:t>
            </a: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76456" y="6390431"/>
            <a:ext cx="226368" cy="340148"/>
          </a:xfrm>
        </p:spPr>
        <p:txBody>
          <a:bodyPr/>
          <a:lstStyle/>
          <a:p>
            <a:fld id="{8786E7A3-1529-4054-A02C-8D14F9AD655B}" type="slidenum">
              <a:rPr lang="de-DE" sz="800" smtClean="0"/>
              <a:t>4</a:t>
            </a:fld>
            <a:endParaRPr lang="de-DE" sz="800" dirty="0"/>
          </a:p>
        </p:txBody>
      </p:sp>
      <p:sp>
        <p:nvSpPr>
          <p:cNvPr id="9" name="Textfeld 8"/>
          <p:cNvSpPr txBox="1"/>
          <p:nvPr/>
        </p:nvSpPr>
        <p:spPr>
          <a:xfrm>
            <a:off x="167755" y="6478253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Stand: 01.01.2020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67755" y="1478598"/>
            <a:ext cx="8652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Wie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wurden Azubis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auf den Ausbildungsberuf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zum/zur Rechtsanwaltsfachangestellten aufmerksam?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95536" y="4149080"/>
            <a:ext cx="72728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2. Ausbildung und dann?</a:t>
            </a:r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758128"/>
              </p:ext>
            </p:extLst>
          </p:nvPr>
        </p:nvGraphicFramePr>
        <p:xfrm>
          <a:off x="1534244" y="4114006"/>
          <a:ext cx="61341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Diagramm" r:id="rId4" imgW="6115165" imgH="2543277" progId="MSGraph.Chart.8">
                  <p:embed/>
                </p:oleObj>
              </mc:Choice>
              <mc:Fallback>
                <p:oleObj name="Diagramm" r:id="rId4" imgW="6115165" imgH="2543277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4244" y="4114006"/>
                        <a:ext cx="61341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133731"/>
              </p:ext>
            </p:extLst>
          </p:nvPr>
        </p:nvGraphicFramePr>
        <p:xfrm>
          <a:off x="1435612" y="1786375"/>
          <a:ext cx="6272775" cy="2275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Diagramm" r:id="rId6" imgW="5934120" imgH="2200377" progId="MSGraph.Chart.8">
                  <p:embed/>
                </p:oleObj>
              </mc:Choice>
              <mc:Fallback>
                <p:oleObj name="Diagramm" r:id="rId6" imgW="5934120" imgH="2200377" progId="MSGraph.Char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612" y="1786375"/>
                        <a:ext cx="6272775" cy="22752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34087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554960" cy="980760"/>
          </a:xfrm>
        </p:spPr>
        <p:txBody>
          <a:bodyPr>
            <a:normAutofit/>
          </a:bodyPr>
          <a:lstStyle/>
          <a:p>
            <a:r>
              <a:rPr lang="de-DE" sz="2400" dirty="0"/>
              <a:t>Auswertung der Prüfungsergebnisse</a:t>
            </a:r>
            <a:br>
              <a:rPr lang="de-DE" sz="2400" dirty="0"/>
            </a:br>
            <a:r>
              <a:rPr lang="de-DE" sz="2400" dirty="0"/>
              <a:t>- Winterprüfung </a:t>
            </a:r>
            <a:r>
              <a:rPr lang="de-DE" sz="2400" dirty="0" smtClean="0"/>
              <a:t>2019/I </a:t>
            </a:r>
            <a:r>
              <a:rPr lang="de-DE" sz="2400" dirty="0"/>
              <a:t>-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04448" y="6390431"/>
            <a:ext cx="298376" cy="340148"/>
          </a:xfrm>
        </p:spPr>
        <p:txBody>
          <a:bodyPr/>
          <a:lstStyle/>
          <a:p>
            <a:fld id="{8786E7A3-1529-4054-A02C-8D14F9AD655B}" type="slidenum">
              <a:rPr lang="de-DE" sz="800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 sz="8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67755" y="6478253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Stand: 01.01.2020</a:t>
            </a:r>
            <a:endParaRPr lang="de-DE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9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973792"/>
              </p:ext>
            </p:extLst>
          </p:nvPr>
        </p:nvGraphicFramePr>
        <p:xfrm>
          <a:off x="4572000" y="2492592"/>
          <a:ext cx="3816424" cy="4229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3781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36912"/>
            <a:ext cx="2425700" cy="364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017431"/>
              </p:ext>
            </p:extLst>
          </p:nvPr>
        </p:nvGraphicFramePr>
        <p:xfrm>
          <a:off x="755576" y="1700808"/>
          <a:ext cx="7344816" cy="716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</a:tblGrid>
              <a:tr h="27156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Winterprüfung 2019/I</a:t>
                      </a:r>
                      <a:r>
                        <a:rPr lang="de-DE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Teilnehmerzahl insgesamt</a:t>
                      </a:r>
                      <a:endParaRPr lang="de-D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51194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de-DE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0698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Auswertung der Prüfungsergebnisse</a:t>
            </a:r>
            <a:br>
              <a:rPr lang="de-DE" sz="2400" dirty="0"/>
            </a:br>
            <a:r>
              <a:rPr lang="de-DE" sz="2400" dirty="0"/>
              <a:t>- Sommerprüfung </a:t>
            </a:r>
            <a:r>
              <a:rPr lang="de-DE" sz="2400" dirty="0" smtClean="0"/>
              <a:t>2019/II </a:t>
            </a:r>
            <a:r>
              <a:rPr lang="de-DE" sz="2400" dirty="0"/>
              <a:t>-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316416" y="6381328"/>
            <a:ext cx="405408" cy="365125"/>
          </a:xfrm>
        </p:spPr>
        <p:txBody>
          <a:bodyPr/>
          <a:lstStyle/>
          <a:p>
            <a:fld id="{8786E7A3-1529-4054-A02C-8D14F9AD655B}" type="slidenum">
              <a:rPr lang="de-DE" sz="800" smtClean="0"/>
              <a:t>6</a:t>
            </a:fld>
            <a:endParaRPr lang="de-DE" sz="800" dirty="0"/>
          </a:p>
        </p:txBody>
      </p:sp>
      <p:sp>
        <p:nvSpPr>
          <p:cNvPr id="12" name="Textfeld 11"/>
          <p:cNvSpPr txBox="1"/>
          <p:nvPr/>
        </p:nvSpPr>
        <p:spPr>
          <a:xfrm>
            <a:off x="167755" y="6478253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Stand: 01.01.2020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7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930223"/>
              </p:ext>
            </p:extLst>
          </p:nvPr>
        </p:nvGraphicFramePr>
        <p:xfrm>
          <a:off x="4572000" y="2636912"/>
          <a:ext cx="3960440" cy="367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3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540735"/>
              </p:ext>
            </p:extLst>
          </p:nvPr>
        </p:nvGraphicFramePr>
        <p:xfrm>
          <a:off x="935857" y="2708920"/>
          <a:ext cx="2757512" cy="3698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412482"/>
              </p:ext>
            </p:extLst>
          </p:nvPr>
        </p:nvGraphicFramePr>
        <p:xfrm>
          <a:off x="827584" y="1628800"/>
          <a:ext cx="7488832" cy="757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8832"/>
              </a:tblGrid>
              <a:tr h="30296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Sommerprüfung 2019/II</a:t>
                      </a:r>
                      <a:r>
                        <a:rPr lang="de-DE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Teilnehmerzahl insgesamt</a:t>
                      </a:r>
                      <a:endParaRPr lang="de-D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91802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</a:t>
                      </a:r>
                      <a:endParaRPr lang="de-DE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1571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Auswertung der Prüfungsergebnisse</a:t>
            </a:r>
            <a:br>
              <a:rPr lang="de-DE" sz="2400" dirty="0"/>
            </a:br>
            <a:r>
              <a:rPr lang="de-DE" sz="2400" dirty="0"/>
              <a:t>- </a:t>
            </a:r>
            <a:r>
              <a:rPr lang="de-DE" sz="2400" dirty="0" smtClean="0"/>
              <a:t>Zwischenprüfung 2019 </a:t>
            </a:r>
            <a:r>
              <a:rPr lang="de-DE" sz="2400" dirty="0"/>
              <a:t>-</a:t>
            </a:r>
            <a:endParaRPr lang="de-DE" sz="1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316416" y="6381328"/>
            <a:ext cx="405408" cy="365125"/>
          </a:xfrm>
        </p:spPr>
        <p:txBody>
          <a:bodyPr/>
          <a:lstStyle/>
          <a:p>
            <a:fld id="{8786E7A3-1529-4054-A02C-8D14F9AD655B}" type="slidenum">
              <a:rPr lang="de-DE" sz="800" smtClean="0"/>
              <a:t>7</a:t>
            </a:fld>
            <a:endParaRPr lang="de-DE" sz="800" dirty="0"/>
          </a:p>
        </p:txBody>
      </p:sp>
      <p:sp>
        <p:nvSpPr>
          <p:cNvPr id="12" name="Textfeld 11"/>
          <p:cNvSpPr txBox="1"/>
          <p:nvPr/>
        </p:nvSpPr>
        <p:spPr>
          <a:xfrm>
            <a:off x="167755" y="6478253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Stand: 01.01.2020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1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480509"/>
              </p:ext>
            </p:extLst>
          </p:nvPr>
        </p:nvGraphicFramePr>
        <p:xfrm>
          <a:off x="959843" y="1700808"/>
          <a:ext cx="7500589" cy="716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589"/>
              </a:tblGrid>
              <a:tr h="27156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Zwischenprüfung 2019</a:t>
                      </a:r>
                      <a:r>
                        <a:rPr lang="de-DE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Teilnehmerzahl insgesamt</a:t>
                      </a:r>
                      <a:endParaRPr lang="de-D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51194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</a:t>
                      </a:r>
                      <a:endParaRPr lang="de-DE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909934"/>
              </p:ext>
            </p:extLst>
          </p:nvPr>
        </p:nvGraphicFramePr>
        <p:xfrm>
          <a:off x="683568" y="2780928"/>
          <a:ext cx="7209353" cy="3038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Diagramm" r:id="rId4" imgW="5886412" imgH="2486025" progId="MSGraph.Chart.8">
                  <p:embed/>
                </p:oleObj>
              </mc:Choice>
              <mc:Fallback>
                <p:oleObj name="Diagramm" r:id="rId4" imgW="5886412" imgH="2486025" progId="MSGraph.Chart.8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780928"/>
                        <a:ext cx="7209353" cy="30381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72067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Auswertung der Prüfungsergebnisse</a:t>
            </a:r>
            <a:br>
              <a:rPr lang="de-DE" sz="2400" dirty="0"/>
            </a:br>
            <a:r>
              <a:rPr lang="de-DE" sz="2400" dirty="0"/>
              <a:t>- Geprüfte Rechtsfachwirte </a:t>
            </a:r>
            <a:r>
              <a:rPr lang="de-DE" sz="2400" dirty="0" smtClean="0"/>
              <a:t>2019 </a:t>
            </a:r>
            <a:r>
              <a:rPr lang="de-DE" sz="2400" dirty="0"/>
              <a:t>-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04448" y="6390431"/>
            <a:ext cx="298376" cy="340148"/>
          </a:xfrm>
        </p:spPr>
        <p:txBody>
          <a:bodyPr/>
          <a:lstStyle/>
          <a:p>
            <a:fld id="{8786E7A3-1529-4054-A02C-8D14F9AD655B}" type="slidenum">
              <a:rPr lang="de-DE" sz="800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de-DE" sz="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67755" y="6478253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Stand: 01.01.2020</a:t>
            </a:r>
            <a:endParaRPr lang="de-DE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511417"/>
              </p:ext>
            </p:extLst>
          </p:nvPr>
        </p:nvGraphicFramePr>
        <p:xfrm>
          <a:off x="827584" y="2271712"/>
          <a:ext cx="3027362" cy="458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Arbeitsblatt" r:id="rId4" imgW="2533714" imgH="3724139" progId="Excel.Sheet.8">
                  <p:embed/>
                </p:oleObj>
              </mc:Choice>
              <mc:Fallback>
                <p:oleObj name="Arbeitsblatt" r:id="rId4" imgW="2533714" imgH="3724139" progId="Excel.Sheet.8">
                  <p:embed/>
                  <p:pic>
                    <p:nvPicPr>
                      <p:cNvPr id="0" name="Diagramm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-3995" t="-3459" r="-2304" b="-6026"/>
                      <a:stretch>
                        <a:fillRect/>
                      </a:stretch>
                    </p:blipFill>
                    <p:spPr bwMode="auto">
                      <a:xfrm>
                        <a:off x="827584" y="2271712"/>
                        <a:ext cx="3027362" cy="4586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3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492781"/>
              </p:ext>
            </p:extLst>
          </p:nvPr>
        </p:nvGraphicFramePr>
        <p:xfrm>
          <a:off x="4788024" y="2539512"/>
          <a:ext cx="3816424" cy="3938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657993"/>
              </p:ext>
            </p:extLst>
          </p:nvPr>
        </p:nvGraphicFramePr>
        <p:xfrm>
          <a:off x="827584" y="1556792"/>
          <a:ext cx="7056784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784"/>
              </a:tblGrid>
              <a:tr h="328191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Rechtsfachwirtprüfung </a:t>
                      </a:r>
                      <a:r>
                        <a:rPr lang="de-D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de-DE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Teilnehmerzahl insgesamt</a:t>
                      </a:r>
                      <a:endParaRPr lang="de-D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0841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de-DE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803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88000"/>
            <a:ext cx="5976664" cy="980760"/>
          </a:xfrm>
        </p:spPr>
        <p:txBody>
          <a:bodyPr>
            <a:normAutofit/>
          </a:bodyPr>
          <a:lstStyle/>
          <a:p>
            <a:r>
              <a:rPr lang="de-DE" sz="2400" dirty="0" smtClean="0"/>
              <a:t>Entwicklung „Geprüfte/r Rechtsfachwirt/in“</a:t>
            </a:r>
            <a:endParaRPr lang="de-DE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04448" y="6390431"/>
            <a:ext cx="298376" cy="340148"/>
          </a:xfrm>
        </p:spPr>
        <p:txBody>
          <a:bodyPr/>
          <a:lstStyle/>
          <a:p>
            <a:fld id="{8786E7A3-1529-4054-A02C-8D14F9AD655B}" type="slidenum">
              <a:rPr lang="de-DE" sz="800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de-DE" sz="8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67755" y="6478253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Stand: 01.01.2020</a:t>
            </a:r>
            <a:endParaRPr lang="de-DE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8383906" cy="3788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37729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4_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Radius">
  <a:themeElements>
    <a:clrScheme name="Benutzerdefiniert 3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4F81BD"/>
      </a:accent2>
      <a:accent3>
        <a:srgbClr val="FFFFFF"/>
      </a:accent3>
      <a:accent4>
        <a:srgbClr val="000000"/>
      </a:accent4>
      <a:accent5>
        <a:srgbClr val="CAE2FF"/>
      </a:accent5>
      <a:accent6>
        <a:srgbClr val="4F81BD"/>
      </a:accent6>
      <a:hlink>
        <a:srgbClr val="996666"/>
      </a:hlink>
      <a:folHlink>
        <a:srgbClr val="4F81BD"/>
      </a:folHlink>
    </a:clrScheme>
    <a:fontScheme name="Radiu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nank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us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us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us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135</Words>
  <Application>Microsoft Office PowerPoint</Application>
  <PresentationFormat>Bildschirmpräsentation (4:3)</PresentationFormat>
  <Paragraphs>63</Paragraphs>
  <Slides>9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PPT_4_3</vt:lpstr>
      <vt:lpstr>1_Radius</vt:lpstr>
      <vt:lpstr>Microsoft Graph Chart</vt:lpstr>
      <vt:lpstr>Diagramm</vt:lpstr>
      <vt:lpstr>Arbeitsblatt</vt:lpstr>
      <vt:lpstr>Bericht der Abteilung XI</vt:lpstr>
      <vt:lpstr>Bestandsveränderungen der Ausbildungsverhältnisse</vt:lpstr>
      <vt:lpstr>Vorzeitige und endgültige Beendigung von Ausbildungsverhältnissen</vt:lpstr>
      <vt:lpstr>Umfrageergebnisse </vt:lpstr>
      <vt:lpstr>Auswertung der Prüfungsergebnisse - Winterprüfung 2019/I -</vt:lpstr>
      <vt:lpstr>Auswertung der Prüfungsergebnisse - Sommerprüfung 2019/II -</vt:lpstr>
      <vt:lpstr>Auswertung der Prüfungsergebnisse - Zwischenprüfung 2019 -</vt:lpstr>
      <vt:lpstr>Auswertung der Prüfungsergebnisse - Geprüfte Rechtsfachwirte 2019 -</vt:lpstr>
      <vt:lpstr>Entwicklung „Geprüfte/r Rechtsfachwirt/in“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Villa Gaenssler</dc:title>
  <dc:creator>Bauernschuster Veronika</dc:creator>
  <cp:lastModifiedBy>Gerstlacher, Nina</cp:lastModifiedBy>
  <cp:revision>339</cp:revision>
  <cp:lastPrinted>2018-02-01T08:10:44Z</cp:lastPrinted>
  <dcterms:created xsi:type="dcterms:W3CDTF">2016-08-17T13:32:42Z</dcterms:created>
  <dcterms:modified xsi:type="dcterms:W3CDTF">2020-01-29T10:27:08Z</dcterms:modified>
</cp:coreProperties>
</file>